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 id="2147483857" r:id="rId2"/>
    <p:sldMasterId id="2147483899" r:id="rId3"/>
  </p:sldMasterIdLst>
  <p:notesMasterIdLst>
    <p:notesMasterId r:id="rId9"/>
  </p:notesMasterIdLst>
  <p:sldIdLst>
    <p:sldId id="256" r:id="rId4"/>
    <p:sldId id="257" r:id="rId5"/>
    <p:sldId id="259" r:id="rId6"/>
    <p:sldId id="258"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OIDEVAUX PIERRE" initials="FP" lastIdx="1" clrIdx="0">
    <p:extLst>
      <p:ext uri="{19B8F6BF-5375-455C-9EA6-DF929625EA0E}">
        <p15:presenceInfo xmlns:p15="http://schemas.microsoft.com/office/powerpoint/2012/main" userId="FROIDEVAUX PIER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5527" autoAdjust="0"/>
  </p:normalViewPr>
  <p:slideViewPr>
    <p:cSldViewPr snapToGrid="0">
      <p:cViewPr varScale="1">
        <p:scale>
          <a:sx n="86" d="100"/>
          <a:sy n="86" d="100"/>
        </p:scale>
        <p:origin x="990" y="90"/>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00597-7727-4D93-9EAB-FA8DF330A949}" type="datetimeFigureOut">
              <a:rPr lang="fr-FR" smtClean="0"/>
              <a:t>29/11/2016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6D8E8-8F31-4353-9432-536643C3E0D7}" type="slidenum">
              <a:rPr lang="fr-FR" smtClean="0"/>
              <a:t>‹N°›</a:t>
            </a:fld>
            <a:endParaRPr lang="fr-FR"/>
          </a:p>
        </p:txBody>
      </p:sp>
    </p:spTree>
    <p:extLst>
      <p:ext uri="{BB962C8B-B14F-4D97-AF65-F5344CB8AC3E}">
        <p14:creationId xmlns:p14="http://schemas.microsoft.com/office/powerpoint/2010/main" val="398959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Henry_(unit%C3%A9)"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fr.wikipedia.org/wiki/Fara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t>
            </a:r>
          </a:p>
          <a:p>
            <a:r>
              <a:rPr lang="fr-FR" dirty="0"/>
              <a:t>Présenter les 4 états, parler que premier projet en groupe</a:t>
            </a:r>
          </a:p>
        </p:txBody>
      </p:sp>
      <p:sp>
        <p:nvSpPr>
          <p:cNvPr id="4" name="Espace réservé du numéro de diapositive 3"/>
          <p:cNvSpPr>
            <a:spLocks noGrp="1"/>
          </p:cNvSpPr>
          <p:nvPr>
            <p:ph type="sldNum" sz="quarter" idx="10"/>
          </p:nvPr>
        </p:nvSpPr>
        <p:spPr/>
        <p:txBody>
          <a:bodyPr/>
          <a:lstStyle/>
          <a:p>
            <a:fld id="{BD56D8E8-8F31-4353-9432-536643C3E0D7}" type="slidenum">
              <a:rPr lang="fr-FR" smtClean="0"/>
              <a:t>1</a:t>
            </a:fld>
            <a:endParaRPr lang="fr-FR"/>
          </a:p>
        </p:txBody>
      </p:sp>
    </p:spTree>
    <p:extLst>
      <p:ext uri="{BB962C8B-B14F-4D97-AF65-F5344CB8AC3E}">
        <p14:creationId xmlns:p14="http://schemas.microsoft.com/office/powerpoint/2010/main" val="2258709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highlight>
                  <a:srgbClr val="FFFF00"/>
                </a:highlight>
              </a:rPr>
              <a:t>EX1: </a:t>
            </a:r>
          </a:p>
          <a:p>
            <a:r>
              <a:rPr lang="fr-FR" b="1" u="sng" dirty="0">
                <a:highlight>
                  <a:srgbClr val="FFFF00"/>
                </a:highlight>
              </a:rPr>
              <a:t>N: </a:t>
            </a:r>
            <a:r>
              <a:rPr lang="fr-FR" b="0" u="none" dirty="0">
                <a:highlight>
                  <a:srgbClr val="FFFF00"/>
                </a:highlight>
              </a:rPr>
              <a:t>Expliquer branchements</a:t>
            </a:r>
          </a:p>
          <a:p>
            <a:r>
              <a:rPr lang="fr-FR" b="1" u="sng" dirty="0">
                <a:highlight>
                  <a:srgbClr val="FFFF00"/>
                </a:highlight>
              </a:rPr>
              <a:t> </a:t>
            </a:r>
          </a:p>
          <a:p>
            <a:r>
              <a:rPr lang="fr-FR" b="1" dirty="0"/>
              <a:t>P:</a:t>
            </a:r>
          </a:p>
          <a:p>
            <a:r>
              <a:rPr lang="fr-FR" dirty="0"/>
              <a:t>* générer un signal périodique depuis la carte </a:t>
            </a:r>
            <a:r>
              <a:rPr lang="fr-FR" dirty="0" err="1"/>
              <a:t>arduino</a:t>
            </a:r>
            <a:r>
              <a:rPr lang="fr-FR" dirty="0"/>
              <a:t> avec</a:t>
            </a:r>
            <a:r>
              <a:rPr lang="fr-FR" baseline="0" dirty="0"/>
              <a:t> </a:t>
            </a:r>
            <a:r>
              <a:rPr lang="fr-FR" dirty="0"/>
              <a:t>programme</a:t>
            </a:r>
            <a:r>
              <a:rPr lang="fr-FR" baseline="0" dirty="0"/>
              <a:t> </a:t>
            </a:r>
            <a:r>
              <a:rPr lang="fr-FR" dirty="0"/>
              <a:t>fourni. En touchant l'électrode qui est un simple fil, la tension varie. Cela ne fonctionnera pas pour toutes les fréquences inférieures car la peau d'un homme oppose une certaine résistance.</a:t>
            </a:r>
          </a:p>
          <a:p>
            <a:r>
              <a:rPr lang="fr-FR" dirty="0"/>
              <a:t>* tableau des fonctions crête à crête en fonction de la fréquence des impulsions, ainsi que les courbes représentant les résultats tracés avec </a:t>
            </a:r>
            <a:r>
              <a:rPr lang="fr-FR" dirty="0" err="1"/>
              <a:t>Scilab</a:t>
            </a:r>
            <a:r>
              <a:rPr lang="fr-FR" dirty="0"/>
              <a:t>.</a:t>
            </a:r>
          </a:p>
          <a:p>
            <a:r>
              <a:rPr lang="fr-FR" u="sng" dirty="0" err="1"/>
              <a:t>Pq</a:t>
            </a:r>
            <a:r>
              <a:rPr lang="fr-FR" u="sng" dirty="0"/>
              <a:t> parle t on de capteur capacitif:</a:t>
            </a:r>
            <a:r>
              <a:rPr lang="fr-FR" u="sng" baseline="0" dirty="0"/>
              <a:t> </a:t>
            </a:r>
            <a:r>
              <a:rPr lang="fr-FR" dirty="0"/>
              <a:t>Ici nous parlons d’un capteur capacitif et non d’un capteur inductif, car un capteur capacitif peut détecter tous les matériaux, et pas seulement les métalliques comme le capteur inductif.</a:t>
            </a:r>
          </a:p>
          <a:p>
            <a:r>
              <a:rPr lang="fr-FR" sz="1200" b="0" i="0" u="sng" kern="1200" dirty="0">
                <a:solidFill>
                  <a:schemeClr val="tx1"/>
                </a:solidFill>
                <a:effectLst/>
                <a:latin typeface="+mn-lt"/>
                <a:ea typeface="+mn-ea"/>
                <a:cs typeface="+mn-cs"/>
              </a:rPr>
              <a:t>Déduisez-en quel composant le corps humain remplace dans le montage</a:t>
            </a:r>
            <a:r>
              <a:rPr lang="fr-FR" u="sng" dirty="0"/>
              <a:t>: </a:t>
            </a:r>
            <a:r>
              <a:rPr lang="fr-FR" dirty="0"/>
              <a:t>On peut en déduire que le corps humain remplace ici un condensateur dans le circuit.</a:t>
            </a:r>
          </a:p>
          <a:p>
            <a:r>
              <a:rPr lang="fr-FR" dirty="0"/>
              <a:t>La tension</a:t>
            </a:r>
            <a:r>
              <a:rPr lang="fr-FR" baseline="0" dirty="0"/>
              <a:t> </a:t>
            </a:r>
            <a:r>
              <a:rPr lang="fr-FR" dirty="0"/>
              <a:t>diminue car avec le corps en tant que condensateur, nous avons ici un filtre coupe haut &amp; coupe</a:t>
            </a:r>
            <a:r>
              <a:rPr lang="fr-FR" baseline="0" dirty="0"/>
              <a:t> </a:t>
            </a:r>
            <a:r>
              <a:rPr lang="fr-FR" dirty="0"/>
              <a:t>bas (soit un filtre RLC passe bande), c’est pourquoi la tension diminue.</a:t>
            </a:r>
          </a:p>
          <a:p>
            <a:pPr fontAlgn="base"/>
            <a:r>
              <a:rPr lang="fr-FR" sz="1200" b="0" i="0" kern="1200" dirty="0">
                <a:solidFill>
                  <a:schemeClr val="tx1"/>
                </a:solidFill>
                <a:effectLst/>
                <a:latin typeface="+mn-lt"/>
                <a:ea typeface="+mn-ea"/>
                <a:cs typeface="+mn-cs"/>
              </a:rPr>
              <a:t>Avec ces résultats expérimentaux, calculer la capacité de votre corps.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Calculer la fréquence coupure</a:t>
            </a:r>
            <a:r>
              <a:rPr lang="fr-FR" sz="1200" b="0" i="0" kern="1200" baseline="0" dirty="0">
                <a:solidFill>
                  <a:schemeClr val="tx1"/>
                </a:solidFill>
                <a:effectLst/>
                <a:latin typeface="+mn-lt"/>
                <a:ea typeface="+mn-ea"/>
                <a:cs typeface="+mn-cs"/>
              </a:rPr>
              <a:t> circuit</a:t>
            </a:r>
            <a:r>
              <a:rPr lang="fr-FR" sz="1200" b="0" i="0" kern="1200" dirty="0">
                <a:solidFill>
                  <a:schemeClr val="tx1"/>
                </a:solidFill>
                <a:effectLst/>
                <a:latin typeface="+mn-lt"/>
                <a:ea typeface="+mn-ea"/>
                <a:cs typeface="+mn-cs"/>
              </a:rPr>
              <a:t>: f0= 1/2pi</a:t>
            </a:r>
            <a:r>
              <a:rPr lang="fr-FR" sz="1200" b="0" i="0" kern="1200" baseline="0" dirty="0">
                <a:solidFill>
                  <a:schemeClr val="tx1"/>
                </a:solidFill>
                <a:effectLst/>
                <a:latin typeface="+mn-lt"/>
                <a:ea typeface="+mn-ea"/>
                <a:cs typeface="+mn-cs"/>
              </a:rPr>
              <a:t> * racine LC</a:t>
            </a:r>
            <a:endParaRPr lang="fr-FR" dirty="0"/>
          </a:p>
          <a:p>
            <a:r>
              <a:rPr lang="fr-FR" dirty="0"/>
              <a:t>Nous avons </a:t>
            </a:r>
          </a:p>
          <a:p>
            <a:r>
              <a:rPr lang="fr-FR" b="1" i="1" dirty="0"/>
              <a:t>f</a:t>
            </a:r>
            <a:r>
              <a:rPr lang="fr-FR" b="1" i="1" baseline="-25000" dirty="0"/>
              <a:t>0</a:t>
            </a:r>
            <a:r>
              <a:rPr lang="fr-FR" dirty="0"/>
              <a:t> est la fréquence propre, </a:t>
            </a:r>
            <a:r>
              <a:rPr lang="fr-FR" dirty="0" err="1"/>
              <a:t>freq</a:t>
            </a:r>
            <a:r>
              <a:rPr lang="fr-FR" dirty="0"/>
              <a:t> de coupure du circuit, en hertz (Hz) (120.000 Hz)</a:t>
            </a:r>
          </a:p>
          <a:p>
            <a:r>
              <a:rPr lang="fr-FR" b="1" i="1" dirty="0"/>
              <a:t>L</a:t>
            </a:r>
            <a:r>
              <a:rPr lang="fr-FR" b="1" dirty="0"/>
              <a:t> </a:t>
            </a:r>
            <a:r>
              <a:rPr lang="fr-FR" dirty="0"/>
              <a:t>l'inductance de la bobine, en henrys (</a:t>
            </a:r>
            <a:r>
              <a:rPr lang="fr-FR" u="sng" dirty="0">
                <a:hlinkClick r:id="rId3" tooltip="Henry (unité)"/>
              </a:rPr>
              <a:t>H</a:t>
            </a:r>
            <a:r>
              <a:rPr lang="fr-FR" dirty="0"/>
              <a:t>) ; ici, L = 0.01 Henrys</a:t>
            </a:r>
          </a:p>
          <a:p>
            <a:r>
              <a:rPr lang="fr-FR" b="1" i="1" dirty="0"/>
              <a:t>C</a:t>
            </a:r>
            <a:r>
              <a:rPr lang="fr-FR" dirty="0"/>
              <a:t> la capacité électrique du condensateur (ici corps), en farads (</a:t>
            </a:r>
            <a:r>
              <a:rPr lang="fr-FR" u="sng" dirty="0">
                <a:hlinkClick r:id="rId4" tooltip="Farad"/>
              </a:rPr>
              <a:t>F</a:t>
            </a:r>
            <a:r>
              <a:rPr lang="fr-FR" dirty="0"/>
              <a:t>) ;</a:t>
            </a:r>
          </a:p>
          <a:p>
            <a:r>
              <a:rPr lang="fr-FR" dirty="0"/>
              <a:t>La capacité électrique du corps humain serait donc d’environ </a:t>
            </a:r>
            <a:r>
              <a:rPr lang="fr-FR" b="1" dirty="0"/>
              <a:t>176 picoFarads</a:t>
            </a:r>
            <a:r>
              <a:rPr lang="fr-FR" dirty="0"/>
              <a:t>, pour une fréquence de coupure égale à 120kHz, et une inductance de 0,01 Henrys.</a:t>
            </a:r>
          </a:p>
          <a:p>
            <a:endParaRPr lang="fr-FR" b="1" u="sng" dirty="0">
              <a:highlight>
                <a:srgbClr val="FFFF00"/>
              </a:highlight>
            </a:endParaRPr>
          </a:p>
          <a:p>
            <a:r>
              <a:rPr lang="fr-FR" b="1" u="sng" dirty="0">
                <a:highlight>
                  <a:srgbClr val="FFFF00"/>
                </a:highlight>
              </a:rPr>
              <a:t>N:</a:t>
            </a:r>
          </a:p>
          <a:p>
            <a:r>
              <a:rPr lang="fr-FR" b="1" u="sng" dirty="0">
                <a:highlight>
                  <a:srgbClr val="FFFF00"/>
                </a:highlight>
              </a:rPr>
              <a:t>EX2: </a:t>
            </a:r>
            <a:r>
              <a:rPr lang="fr-FR" dirty="0"/>
              <a:t>On peut observer que lorsque l’on touche la pomme de terre, l’amplitude du signal varie. Les valeurs de l’amplitude évoluent en fonction du nombre de doigts posés sur la pomme de terre (un, deux, ou cinq doigts ), car il y a plus de peau en contact avec la pomme de terre. Autrement dit, en tant que condensateur, nous avons ici une plus grande surface « d’échange » avec la pomme de terre.</a:t>
            </a:r>
          </a:p>
          <a:p>
            <a:endParaRPr lang="fr-FR" dirty="0"/>
          </a:p>
        </p:txBody>
      </p:sp>
      <p:sp>
        <p:nvSpPr>
          <p:cNvPr id="4" name="Espace réservé du numéro de diapositive 3"/>
          <p:cNvSpPr>
            <a:spLocks noGrp="1"/>
          </p:cNvSpPr>
          <p:nvPr>
            <p:ph type="sldNum" sz="quarter" idx="10"/>
          </p:nvPr>
        </p:nvSpPr>
        <p:spPr/>
        <p:txBody>
          <a:bodyPr/>
          <a:lstStyle/>
          <a:p>
            <a:fld id="{BD56D8E8-8F31-4353-9432-536643C3E0D7}" type="slidenum">
              <a:rPr lang="fr-FR" smtClean="0"/>
              <a:t>2</a:t>
            </a:fld>
            <a:endParaRPr lang="fr-FR"/>
          </a:p>
        </p:txBody>
      </p:sp>
    </p:spTree>
    <p:extLst>
      <p:ext uri="{BB962C8B-B14F-4D97-AF65-F5344CB8AC3E}">
        <p14:creationId xmlns:p14="http://schemas.microsoft.com/office/powerpoint/2010/main" val="3979221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a:t>
            </a:r>
            <a:r>
              <a:rPr lang="fr-FR" b="1" baseline="0" dirty="0"/>
              <a:t> </a:t>
            </a:r>
            <a:r>
              <a:rPr lang="fr-FR" dirty="0" err="1"/>
              <a:t>Jumpers</a:t>
            </a:r>
            <a:r>
              <a:rPr lang="fr-FR" dirty="0"/>
              <a:t> (</a:t>
            </a:r>
            <a:r>
              <a:rPr lang="fr-FR" dirty="0" err="1"/>
              <a:t>cables</a:t>
            </a:r>
            <a:r>
              <a:rPr lang="fr-FR" dirty="0"/>
              <a:t>)</a:t>
            </a:r>
            <a:r>
              <a:rPr lang="fr-FR" baseline="0" dirty="0"/>
              <a:t> + Condensateurs + résistances + diode + 3 LED + Bobine + LED</a:t>
            </a:r>
          </a:p>
          <a:p>
            <a:endParaRPr lang="fr-FR" dirty="0"/>
          </a:p>
          <a:p>
            <a:r>
              <a:rPr lang="fr-FR" b="1" dirty="0"/>
              <a:t>L:</a:t>
            </a:r>
            <a:r>
              <a:rPr lang="fr-FR" dirty="0"/>
              <a:t> Notre circuit comprend beaucoup de </a:t>
            </a:r>
            <a:r>
              <a:rPr lang="fr-FR" dirty="0" err="1"/>
              <a:t>jumpers</a:t>
            </a:r>
            <a:r>
              <a:rPr lang="fr-FR" dirty="0"/>
              <a:t>, des condensateurs afin de lisser et réguler la tension, des résistances afin d’éviter une trop grande alimentation, une diode afin de faire passer le courant dans uniquement un sens, mais aussi 3 </a:t>
            </a:r>
            <a:r>
              <a:rPr lang="fr-FR" dirty="0" err="1"/>
              <a:t>LEDs</a:t>
            </a:r>
            <a:r>
              <a:rPr lang="fr-FR" dirty="0"/>
              <a:t>, chacune s’allumant pour un état spécifique.</a:t>
            </a:r>
          </a:p>
          <a:p>
            <a:endParaRPr lang="fr-FR" dirty="0"/>
          </a:p>
          <a:p>
            <a:r>
              <a:rPr lang="fr-FR" b="1" dirty="0"/>
              <a:t>P: </a:t>
            </a:r>
            <a:r>
              <a:rPr lang="fr-FR" dirty="0"/>
              <a:t>Lors de la première expérience, nous avons pu comprendre que l’augmentation de l’impédance de la bobine est liée à celle de la fréquence, et qu’à cause de cela, la valeur de la tension va baisser. On a aussi compris que nous (en tant qu’humain) agissions comme un condensateur, en faisant</a:t>
            </a:r>
            <a:r>
              <a:rPr lang="fr-FR" baseline="0" dirty="0"/>
              <a:t> </a:t>
            </a:r>
            <a:r>
              <a:rPr lang="fr-FR" dirty="0"/>
              <a:t>office de filtre RLC passe bande.</a:t>
            </a:r>
          </a:p>
          <a:p>
            <a:endParaRPr lang="fr-FR" dirty="0"/>
          </a:p>
          <a:p>
            <a:r>
              <a:rPr lang="fr-FR" b="1" dirty="0"/>
              <a:t>N: </a:t>
            </a:r>
            <a:r>
              <a:rPr lang="fr-FR" dirty="0"/>
              <a:t>La seconde expérience nous a permis de différencier trois plages de variation</a:t>
            </a:r>
            <a:r>
              <a:rPr lang="fr-FR" baseline="0" dirty="0"/>
              <a:t> d’amplitude </a:t>
            </a:r>
            <a:r>
              <a:rPr lang="fr-FR" dirty="0"/>
              <a:t>distinctes en fonction du nombre de doigts posés sur la pomme de terre. En déterminant ces trois plages de variation</a:t>
            </a:r>
            <a:r>
              <a:rPr lang="fr-FR" baseline="0" dirty="0"/>
              <a:t> d’amplitude</a:t>
            </a:r>
            <a:r>
              <a:rPr lang="fr-FR" dirty="0"/>
              <a:t>, nous avons transformé (à l’aide du code ci-dessous) notre pomme de terre en capteur capacitif.</a:t>
            </a:r>
          </a:p>
          <a:p>
            <a:endParaRPr lang="fr-FR" dirty="0"/>
          </a:p>
        </p:txBody>
      </p:sp>
      <p:sp>
        <p:nvSpPr>
          <p:cNvPr id="4" name="Espace réservé du numéro de diapositive 3"/>
          <p:cNvSpPr>
            <a:spLocks noGrp="1"/>
          </p:cNvSpPr>
          <p:nvPr>
            <p:ph type="sldNum" sz="quarter" idx="10"/>
          </p:nvPr>
        </p:nvSpPr>
        <p:spPr/>
        <p:txBody>
          <a:bodyPr/>
          <a:lstStyle/>
          <a:p>
            <a:fld id="{BD56D8E8-8F31-4353-9432-536643C3E0D7}" type="slidenum">
              <a:rPr lang="fr-FR" smtClean="0"/>
              <a:t>3</a:t>
            </a:fld>
            <a:endParaRPr lang="fr-FR"/>
          </a:p>
        </p:txBody>
      </p:sp>
    </p:spTree>
    <p:extLst>
      <p:ext uri="{BB962C8B-B14F-4D97-AF65-F5344CB8AC3E}">
        <p14:creationId xmlns:p14="http://schemas.microsoft.com/office/powerpoint/2010/main" val="100584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N: </a:t>
            </a:r>
            <a:r>
              <a:rPr lang="fr-FR" dirty="0"/>
              <a:t>Expliquer les branchements</a:t>
            </a:r>
          </a:p>
          <a:p>
            <a:endParaRPr lang="fr-FR" dirty="0"/>
          </a:p>
          <a:p>
            <a:endParaRPr lang="fr-FR" dirty="0"/>
          </a:p>
          <a:p>
            <a:r>
              <a:rPr lang="fr-FR" b="1" dirty="0"/>
              <a:t>P:</a:t>
            </a:r>
          </a:p>
          <a:p>
            <a:r>
              <a:rPr lang="fr-FR" dirty="0"/>
              <a:t>¨Pin digital: soit 1 soit 0, ici high ou </a:t>
            </a:r>
            <a:r>
              <a:rPr lang="fr-FR" dirty="0" err="1"/>
              <a:t>low</a:t>
            </a:r>
            <a:r>
              <a:rPr lang="fr-FR" dirty="0"/>
              <a:t>, allumé ou éteint. Peut être entrée et sortie.</a:t>
            </a:r>
          </a:p>
          <a:p>
            <a:r>
              <a:rPr lang="fr-FR" dirty="0"/>
              <a:t>Initialise les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Int LED = chiffre; // On indique que la </a:t>
            </a:r>
            <a:r>
              <a:rPr lang="fr-FR" b="1" dirty="0"/>
              <a:t>LED x </a:t>
            </a:r>
            <a:r>
              <a:rPr lang="fr-FR" dirty="0"/>
              <a:t>est connectée à</a:t>
            </a:r>
            <a:r>
              <a:rPr lang="fr-FR" baseline="0" dirty="0"/>
              <a:t> la</a:t>
            </a:r>
            <a:r>
              <a:rPr lang="fr-FR" dirty="0"/>
              <a:t> broche numérique </a:t>
            </a:r>
            <a:r>
              <a:rPr lang="fr-FR" b="1" dirty="0"/>
              <a:t>y</a:t>
            </a:r>
          </a:p>
          <a:p>
            <a:endParaRPr lang="fr-FR" dirty="0"/>
          </a:p>
          <a:p>
            <a:r>
              <a:rPr lang="fr-FR" dirty="0"/>
              <a:t>Déclaration de 3 var constantes qui correspondent aux ports</a:t>
            </a:r>
            <a:r>
              <a:rPr lang="fr-FR" baseline="0" dirty="0"/>
              <a:t> utilisés sur l’</a:t>
            </a:r>
            <a:r>
              <a:rPr lang="fr-FR" baseline="0" dirty="0" err="1"/>
              <a:t>arduino</a:t>
            </a:r>
            <a:endParaRPr lang="fr-FR" dirty="0"/>
          </a:p>
          <a:p>
            <a:endParaRPr lang="fr-FR" dirty="0"/>
          </a:p>
          <a:p>
            <a:r>
              <a:rPr lang="fr-FR" dirty="0"/>
              <a:t>Fonction setup</a:t>
            </a:r>
          </a:p>
          <a:p>
            <a:endParaRPr lang="fr-FR" dirty="0"/>
          </a:p>
          <a:p>
            <a:r>
              <a:rPr lang="fr-FR" dirty="0" err="1"/>
              <a:t>pinMode</a:t>
            </a:r>
            <a:r>
              <a:rPr lang="fr-FR" dirty="0"/>
              <a:t>(</a:t>
            </a:r>
            <a:r>
              <a:rPr lang="fr-FR" dirty="0" err="1"/>
              <a:t>ledPin</a:t>
            </a:r>
            <a:r>
              <a:rPr lang="fr-FR" dirty="0"/>
              <a:t>, OUTPUT); // On initialise le pin digital en tant que sortie.</a:t>
            </a:r>
          </a:p>
          <a:p>
            <a:endParaRPr lang="fr-FR" dirty="0"/>
          </a:p>
          <a:p>
            <a:endParaRPr lang="fr-FR" dirty="0"/>
          </a:p>
          <a:p>
            <a:r>
              <a:rPr lang="fr-FR" dirty="0"/>
              <a:t>Fonction </a:t>
            </a:r>
            <a:r>
              <a:rPr lang="fr-FR" dirty="0" err="1"/>
              <a:t>loop</a:t>
            </a:r>
            <a:r>
              <a:rPr lang="fr-FR" dirty="0"/>
              <a:t> // boucle</a:t>
            </a:r>
          </a:p>
          <a:p>
            <a:r>
              <a:rPr lang="fr-FR" dirty="0"/>
              <a:t>If :</a:t>
            </a:r>
            <a:r>
              <a:rPr lang="fr-FR" baseline="0" dirty="0"/>
              <a:t> on change la valeur de la variable </a:t>
            </a:r>
            <a:r>
              <a:rPr lang="fr-FR" baseline="0" dirty="0" err="1"/>
              <a:t>NbrDoigts</a:t>
            </a:r>
            <a:r>
              <a:rPr lang="fr-FR" baseline="0" dirty="0"/>
              <a:t> en fonction de la plage de variation d’amplitude détectée par la patate.</a:t>
            </a:r>
          </a:p>
          <a:p>
            <a:r>
              <a:rPr lang="fr-FR" baseline="0" dirty="0"/>
              <a:t>Ici, variable entre 1 et 4, les 4 possibilités de la fonction switch</a:t>
            </a:r>
          </a:p>
          <a:p>
            <a:r>
              <a:rPr lang="fr-FR" baseline="0" dirty="0"/>
              <a:t>Si cas 1, faire XXXX, si cas 2 faire XXXX, etc…</a:t>
            </a:r>
          </a:p>
          <a:p>
            <a:r>
              <a:rPr lang="fr-FR" baseline="0" dirty="0"/>
              <a:t>V:var type </a:t>
            </a:r>
            <a:r>
              <a:rPr lang="fr-FR" baseline="0" dirty="0" err="1"/>
              <a:t>int</a:t>
            </a:r>
            <a:r>
              <a:rPr lang="fr-FR" baseline="0" dirty="0"/>
              <a:t> prenant la valeur de </a:t>
            </a:r>
            <a:r>
              <a:rPr lang="fr-FR" baseline="0" dirty="0" err="1"/>
              <a:t>AnalogRead</a:t>
            </a:r>
            <a:r>
              <a:rPr lang="fr-FR" baseline="0" dirty="0"/>
              <a:t>(0).</a:t>
            </a:r>
            <a:endParaRPr lang="fr-FR" dirty="0"/>
          </a:p>
          <a:p>
            <a:endParaRPr lang="fr-FR" dirty="0"/>
          </a:p>
          <a:p>
            <a:r>
              <a:rPr lang="en-US" dirty="0" err="1"/>
              <a:t>digitalWrite</a:t>
            </a:r>
            <a:r>
              <a:rPr lang="en-US" dirty="0"/>
              <a:t>(LED, HIGH); // </a:t>
            </a:r>
            <a:r>
              <a:rPr lang="en-US" dirty="0" err="1"/>
              <a:t>allume</a:t>
            </a:r>
            <a:r>
              <a:rPr lang="en-US" dirty="0"/>
              <a:t> la led</a:t>
            </a:r>
          </a:p>
          <a:p>
            <a:r>
              <a:rPr lang="en-US" dirty="0" err="1"/>
              <a:t>digitalWrite</a:t>
            </a:r>
            <a:r>
              <a:rPr lang="en-US" dirty="0"/>
              <a:t>(LED, LOW); // </a:t>
            </a:r>
            <a:r>
              <a:rPr lang="en-US" dirty="0" err="1"/>
              <a:t>éteind</a:t>
            </a:r>
            <a:r>
              <a:rPr lang="en-US" dirty="0"/>
              <a:t> la led</a:t>
            </a:r>
            <a:br>
              <a:rPr lang="en-US" dirty="0"/>
            </a:br>
            <a:endParaRPr lang="fr-FR" dirty="0"/>
          </a:p>
        </p:txBody>
      </p:sp>
      <p:sp>
        <p:nvSpPr>
          <p:cNvPr id="4" name="Espace réservé du numéro de diapositive 3"/>
          <p:cNvSpPr>
            <a:spLocks noGrp="1"/>
          </p:cNvSpPr>
          <p:nvPr>
            <p:ph type="sldNum" sz="quarter" idx="10"/>
          </p:nvPr>
        </p:nvSpPr>
        <p:spPr/>
        <p:txBody>
          <a:bodyPr/>
          <a:lstStyle/>
          <a:p>
            <a:fld id="{BD56D8E8-8F31-4353-9432-536643C3E0D7}" type="slidenum">
              <a:rPr lang="fr-FR" smtClean="0"/>
              <a:t>4</a:t>
            </a:fld>
            <a:endParaRPr lang="fr-FR"/>
          </a:p>
        </p:txBody>
      </p:sp>
    </p:spTree>
    <p:extLst>
      <p:ext uri="{BB962C8B-B14F-4D97-AF65-F5344CB8AC3E}">
        <p14:creationId xmlns:p14="http://schemas.microsoft.com/office/powerpoint/2010/main" val="297702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t>
            </a:r>
          </a:p>
          <a:p>
            <a:r>
              <a:rPr lang="fr-FR" dirty="0"/>
              <a:t>Travail en équipe: répartition des tâches</a:t>
            </a:r>
          </a:p>
          <a:p>
            <a:r>
              <a:rPr lang="fr-FR" dirty="0"/>
              <a:t>Ce projet présente plusieurs contraintes : </a:t>
            </a:r>
          </a:p>
          <a:p>
            <a:r>
              <a:rPr lang="fr-FR" dirty="0"/>
              <a:t>- Un manque de matériel, rapidement reçu ;</a:t>
            </a:r>
          </a:p>
          <a:p>
            <a:pPr marL="171450" indent="-171450">
              <a:buFontTx/>
              <a:buChar char="-"/>
            </a:pPr>
            <a:r>
              <a:rPr lang="fr-FR" dirty="0"/>
              <a:t>Le peu de fiabilité et de précision d’une pomme de terre en tant que capteur (les intervalles de fréquence changeaient à chaque téléversement vers l’</a:t>
            </a:r>
            <a:r>
              <a:rPr lang="fr-FR" dirty="0" err="1"/>
              <a:t>arduino</a:t>
            </a:r>
            <a:r>
              <a:rPr lang="fr-FR" dirty="0"/>
              <a:t>) ;</a:t>
            </a:r>
          </a:p>
          <a:p>
            <a:r>
              <a:rPr lang="fr-FR" dirty="0"/>
              <a:t>Premier projet concret</a:t>
            </a:r>
          </a:p>
          <a:p>
            <a:pPr lvl="1"/>
            <a:r>
              <a:rPr lang="fr-FR" dirty="0"/>
              <a:t>Développement</a:t>
            </a:r>
          </a:p>
          <a:p>
            <a:pPr lvl="1"/>
            <a:r>
              <a:rPr lang="fr-FR" dirty="0"/>
              <a:t>Electronique</a:t>
            </a:r>
          </a:p>
          <a:p>
            <a:pPr lvl="1"/>
            <a:r>
              <a:rPr lang="fr-FR" dirty="0"/>
              <a:t>Travaux en équipe</a:t>
            </a:r>
          </a:p>
          <a:p>
            <a:pPr lvl="1"/>
            <a:endParaRPr lang="fr-FR" dirty="0"/>
          </a:p>
          <a:p>
            <a:r>
              <a:rPr lang="fr-FR" dirty="0"/>
              <a:t>Maquette fonctionnelle</a:t>
            </a:r>
          </a:p>
          <a:p>
            <a:r>
              <a:rPr lang="fr-FR" dirty="0"/>
              <a:t>Difficultés rencontrées</a:t>
            </a:r>
          </a:p>
          <a:p>
            <a:pPr lvl="1"/>
            <a:r>
              <a:rPr lang="fr-FR" dirty="0"/>
              <a:t>Résultats incohérents</a:t>
            </a:r>
          </a:p>
          <a:p>
            <a:pPr lvl="1"/>
            <a:r>
              <a:rPr lang="fr-FR" dirty="0"/>
              <a:t>Challenge conséquent</a:t>
            </a:r>
          </a:p>
          <a:p>
            <a:pPr marL="171450" indent="-171450">
              <a:buFontTx/>
              <a:buChar char="-"/>
            </a:pPr>
            <a:endParaRPr lang="fr-FR" dirty="0"/>
          </a:p>
          <a:p>
            <a:pPr marL="171450" indent="-171450">
              <a:buFontTx/>
              <a:buChar char="-"/>
            </a:pPr>
            <a:endParaRPr lang="fr-FR" dirty="0"/>
          </a:p>
          <a:p>
            <a:r>
              <a:rPr lang="fr-FR" dirty="0"/>
              <a:t>Malgré ces contraintes, nous avons pu réaliser un code ainsi qu’un prototype fonctionnel, la seule défaillance étant présente au niveau de la pomme de terre.</a:t>
            </a:r>
          </a:p>
          <a:p>
            <a:endParaRPr lang="fr-FR" dirty="0"/>
          </a:p>
        </p:txBody>
      </p:sp>
      <p:sp>
        <p:nvSpPr>
          <p:cNvPr id="4" name="Espace réservé du numéro de diapositive 3"/>
          <p:cNvSpPr>
            <a:spLocks noGrp="1"/>
          </p:cNvSpPr>
          <p:nvPr>
            <p:ph type="sldNum" sz="quarter" idx="10"/>
          </p:nvPr>
        </p:nvSpPr>
        <p:spPr/>
        <p:txBody>
          <a:bodyPr/>
          <a:lstStyle/>
          <a:p>
            <a:fld id="{BD56D8E8-8F31-4353-9432-536643C3E0D7}" type="slidenum">
              <a:rPr lang="fr-FR" smtClean="0"/>
              <a:t>5</a:t>
            </a:fld>
            <a:endParaRPr lang="fr-FR"/>
          </a:p>
        </p:txBody>
      </p:sp>
    </p:spTree>
    <p:extLst>
      <p:ext uri="{BB962C8B-B14F-4D97-AF65-F5344CB8AC3E}">
        <p14:creationId xmlns:p14="http://schemas.microsoft.com/office/powerpoint/2010/main" val="238453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15632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187116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81490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86022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419802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fr-FR"/>
              <a:t>Modifiez le style du titre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487670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82805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45127" y="2507550"/>
            <a:ext cx="5156200"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7550"/>
            <a:ext cx="5181601"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7EC34FB7-9E6E-4D8B-B500-3830E1F6309E}" type="datetimeFigureOut">
              <a:rPr lang="fr-FR" smtClean="0"/>
              <a:t>29/11/2016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D0D2D78-D51F-4838-BCCA-58C697E28CAA}"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401422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C34FB7-9E6E-4D8B-B500-3830E1F6309E}" type="datetimeFigureOut">
              <a:rPr lang="fr-FR" smtClean="0"/>
              <a:t>29/11/2016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D0D2D78-D51F-4838-BCCA-58C697E28CAA}"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798584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34FB7-9E6E-4D8B-B500-3830E1F6309E}" type="datetimeFigureOut">
              <a:rPr lang="fr-FR" smtClean="0"/>
              <a:t>29/11/2016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590430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fr-FR"/>
              <a:t>Modifiez le style du titre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114689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2210778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4134009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731224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257968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358109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722187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fr-FR"/>
              <a:t>Modifiez le style du titre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371198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1500161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45127" y="2507550"/>
            <a:ext cx="5156200"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7550"/>
            <a:ext cx="5181601"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7EC34FB7-9E6E-4D8B-B500-3830E1F6309E}" type="datetimeFigureOut">
              <a:rPr lang="fr-FR" smtClean="0"/>
              <a:t>29/11/2016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D0D2D78-D51F-4838-BCCA-58C697E28CAA}"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482086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C34FB7-9E6E-4D8B-B500-3830E1F6309E}" type="datetimeFigureOut">
              <a:rPr lang="fr-FR" smtClean="0"/>
              <a:t>29/11/2016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D0D2D78-D51F-4838-BCCA-58C697E28CAA}"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915661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34FB7-9E6E-4D8B-B500-3830E1F6309E}" type="datetimeFigureOut">
              <a:rPr lang="fr-FR" smtClean="0"/>
              <a:t>29/11/2016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09889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fr-FR"/>
              <a:t>Modifiez le style du titre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7839567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fr-FR"/>
              <a:t>Modifiez le style du titre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984190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3948709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698585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7EC34FB7-9E6E-4D8B-B500-3830E1F6309E}" type="datetimeFigureOut">
              <a:rPr lang="fr-FR" smtClean="0"/>
              <a:t>29/11/2016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72088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109993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45127" y="2507550"/>
            <a:ext cx="5156200"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7550"/>
            <a:ext cx="5181601" cy="368052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7EC34FB7-9E6E-4D8B-B500-3830E1F6309E}" type="datetimeFigureOut">
              <a:rPr lang="fr-FR" smtClean="0"/>
              <a:t>29/11/2016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D0D2D78-D51F-4838-BCCA-58C697E28CAA}"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2432523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C34FB7-9E6E-4D8B-B500-3830E1F6309E}" type="datetimeFigureOut">
              <a:rPr lang="fr-FR" smtClean="0"/>
              <a:t>29/11/2016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D0D2D78-D51F-4838-BCCA-58C697E28CAA}"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35858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34FB7-9E6E-4D8B-B500-3830E1F6309E}" type="datetimeFigureOut">
              <a:rPr lang="fr-FR" smtClean="0"/>
              <a:t>29/11/2016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966457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fr-FR"/>
              <a:t>Modifiez le style du titre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410730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7EC34FB7-9E6E-4D8B-B500-3830E1F6309E}" type="datetimeFigureOut">
              <a:rPr lang="fr-FR" smtClean="0"/>
              <a:t>29/11/2016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D0D2D78-D51F-4838-BCCA-58C697E28CAA}" type="slidenum">
              <a:rPr lang="fr-FR" smtClean="0"/>
              <a:t>‹N°›</a:t>
            </a:fld>
            <a:endParaRPr lang="fr-FR"/>
          </a:p>
        </p:txBody>
      </p:sp>
    </p:spTree>
    <p:extLst>
      <p:ext uri="{BB962C8B-B14F-4D97-AF65-F5344CB8AC3E}">
        <p14:creationId xmlns:p14="http://schemas.microsoft.com/office/powerpoint/2010/main" val="260366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C34FB7-9E6E-4D8B-B500-3830E1F6309E}" type="datetimeFigureOut">
              <a:rPr lang="fr-FR" smtClean="0"/>
              <a:t>29/11/2016</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D0D2D78-D51F-4838-BCCA-58C697E28CAA}" type="slidenum">
              <a:rPr lang="fr-FR" smtClean="0"/>
              <a:t>‹N°›</a:t>
            </a:fld>
            <a:endParaRPr lang="fr-FR"/>
          </a:p>
        </p:txBody>
      </p:sp>
    </p:spTree>
    <p:extLst>
      <p:ext uri="{BB962C8B-B14F-4D97-AF65-F5344CB8AC3E}">
        <p14:creationId xmlns:p14="http://schemas.microsoft.com/office/powerpoint/2010/main" val="3348740021"/>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C34FB7-9E6E-4D8B-B500-3830E1F6309E}" type="datetimeFigureOut">
              <a:rPr lang="fr-FR" smtClean="0"/>
              <a:t>29/11/2016</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D0D2D78-D51F-4838-BCCA-58C697E28CAA}" type="slidenum">
              <a:rPr lang="fr-FR" smtClean="0"/>
              <a:t>‹N°›</a:t>
            </a:fld>
            <a:endParaRPr lang="fr-FR"/>
          </a:p>
        </p:txBody>
      </p:sp>
    </p:spTree>
    <p:extLst>
      <p:ext uri="{BB962C8B-B14F-4D97-AF65-F5344CB8AC3E}">
        <p14:creationId xmlns:p14="http://schemas.microsoft.com/office/powerpoint/2010/main" val="125161770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7EC34FB7-9E6E-4D8B-B500-3830E1F6309E}" type="datetimeFigureOut">
              <a:rPr lang="fr-FR" smtClean="0"/>
              <a:t>29/11/2016</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D0D2D78-D51F-4838-BCCA-58C697E28CAA}" type="slidenum">
              <a:rPr lang="fr-FR" smtClean="0"/>
              <a:t>‹N°›</a:t>
            </a:fld>
            <a:endParaRPr lang="fr-FR"/>
          </a:p>
        </p:txBody>
      </p:sp>
    </p:spTree>
    <p:extLst>
      <p:ext uri="{BB962C8B-B14F-4D97-AF65-F5344CB8AC3E}">
        <p14:creationId xmlns:p14="http://schemas.microsoft.com/office/powerpoint/2010/main" val="326127153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200969" y="330421"/>
            <a:ext cx="9144000" cy="1002001"/>
          </a:xfrm>
          <a:noFill/>
          <a:ln>
            <a:noFill/>
          </a:ln>
        </p:spPr>
        <p:txBody>
          <a:bodyPr>
            <a:normAutofit fontScale="90000"/>
          </a:bodyPr>
          <a:lstStyle/>
          <a:p>
            <a:pPr algn="l"/>
            <a:r>
              <a:rPr lang="fr-FR" sz="4400" b="1" dirty="0">
                <a:latin typeface="Roboto" panose="02000000000000000000" pitchFamily="2" charset="0"/>
                <a:ea typeface="Roboto" panose="02000000000000000000" pitchFamily="2" charset="0"/>
                <a:cs typeface="Roboto" panose="02000000000000000000" pitchFamily="2" charset="0"/>
              </a:rPr>
              <a:t>Projet Smart Patate</a:t>
            </a:r>
            <a:br>
              <a:rPr lang="fr-FR" sz="4400" b="1" dirty="0">
                <a:latin typeface="Roboto" panose="02000000000000000000" pitchFamily="2" charset="0"/>
                <a:ea typeface="Roboto" panose="02000000000000000000" pitchFamily="2" charset="0"/>
                <a:cs typeface="Roboto" panose="02000000000000000000" pitchFamily="2" charset="0"/>
              </a:rPr>
            </a:br>
            <a:r>
              <a:rPr lang="fr-FR" sz="2700" b="1" dirty="0">
                <a:latin typeface="Roboto" panose="02000000000000000000" pitchFamily="2" charset="0"/>
                <a:ea typeface="Roboto" panose="02000000000000000000" pitchFamily="2" charset="0"/>
                <a:cs typeface="Roboto" panose="02000000000000000000" pitchFamily="2" charset="0"/>
              </a:rPr>
              <a:t>Présentation</a:t>
            </a:r>
            <a:endParaRPr lang="fr-FR" sz="4400" b="1" dirty="0">
              <a:latin typeface="Roboto" panose="02000000000000000000" pitchFamily="2" charset="0"/>
              <a:ea typeface="Roboto" panose="02000000000000000000" pitchFamily="2" charset="0"/>
              <a:cs typeface="Roboto" panose="02000000000000000000" pitchFamily="2" charset="0"/>
            </a:endParaRPr>
          </a:p>
        </p:txBody>
      </p:sp>
      <p:sp>
        <p:nvSpPr>
          <p:cNvPr id="3" name="Sous-titre 2"/>
          <p:cNvSpPr>
            <a:spLocks noGrp="1"/>
          </p:cNvSpPr>
          <p:nvPr>
            <p:ph type="subTitle" idx="1"/>
          </p:nvPr>
        </p:nvSpPr>
        <p:spPr>
          <a:xfrm>
            <a:off x="1411782" y="1888777"/>
            <a:ext cx="9144000" cy="4798435"/>
          </a:xfrm>
        </p:spPr>
        <p:txBody>
          <a:bodyPr/>
          <a:lstStyle/>
          <a:p>
            <a:pPr algn="l"/>
            <a:r>
              <a:rPr lang="fr-FR" dirty="0">
                <a:solidFill>
                  <a:schemeClr val="tx1"/>
                </a:solidFill>
                <a:latin typeface="Roboto" panose="02000000000000000000" pitchFamily="2" charset="0"/>
                <a:ea typeface="Roboto" panose="02000000000000000000" pitchFamily="2" charset="0"/>
                <a:cs typeface="Roboto" panose="02000000000000000000" pitchFamily="2" charset="0"/>
              </a:rPr>
              <a:t>Transformer une pomme de terre en un interrupteur :</a:t>
            </a:r>
          </a:p>
          <a:p>
            <a:pPr marL="342900" indent="-342900" algn="l">
              <a:buFontTx/>
              <a:buChar char="-"/>
            </a:pPr>
            <a:r>
              <a:rPr lang="fr-FR" dirty="0">
                <a:solidFill>
                  <a:schemeClr val="tx1"/>
                </a:solidFill>
                <a:latin typeface="Roboto" panose="02000000000000000000" pitchFamily="2" charset="0"/>
                <a:ea typeface="Roboto" panose="02000000000000000000" pitchFamily="2" charset="0"/>
                <a:cs typeface="Roboto" panose="02000000000000000000" pitchFamily="2" charset="0"/>
              </a:rPr>
              <a:t>Quatre états distincts</a:t>
            </a:r>
          </a:p>
          <a:p>
            <a:pPr marL="800100" lvl="1" indent="-342900" algn="l">
              <a:buFontTx/>
              <a:buChar char="-"/>
            </a:pPr>
            <a:r>
              <a:rPr lang="fr-FR" dirty="0">
                <a:latin typeface="Roboto" panose="02000000000000000000" pitchFamily="2" charset="0"/>
                <a:ea typeface="Roboto" panose="02000000000000000000" pitchFamily="2" charset="0"/>
                <a:cs typeface="Roboto" panose="02000000000000000000" pitchFamily="2" charset="0"/>
              </a:rPr>
              <a:t>Aucun contact</a:t>
            </a:r>
          </a:p>
          <a:p>
            <a:pPr marL="800100" lvl="1" indent="-342900" algn="l">
              <a:buFontTx/>
              <a:buChar char="-"/>
            </a:pPr>
            <a:r>
              <a:rPr lang="fr-FR" dirty="0">
                <a:latin typeface="Roboto" panose="02000000000000000000" pitchFamily="2" charset="0"/>
                <a:ea typeface="Roboto" panose="02000000000000000000" pitchFamily="2" charset="0"/>
                <a:cs typeface="Roboto" panose="02000000000000000000" pitchFamily="2" charset="0"/>
              </a:rPr>
              <a:t>Touché avec un doigt</a:t>
            </a:r>
          </a:p>
          <a:p>
            <a:pPr marL="800100" lvl="1" indent="-342900" algn="l">
              <a:buFontTx/>
              <a:buChar char="-"/>
            </a:pPr>
            <a:r>
              <a:rPr lang="fr-FR" dirty="0">
                <a:latin typeface="Roboto" panose="02000000000000000000" pitchFamily="2" charset="0"/>
                <a:ea typeface="Roboto" panose="02000000000000000000" pitchFamily="2" charset="0"/>
                <a:cs typeface="Roboto" panose="02000000000000000000" pitchFamily="2" charset="0"/>
              </a:rPr>
              <a:t>Touché avec deux doigts</a:t>
            </a:r>
          </a:p>
          <a:p>
            <a:pPr marL="800100" lvl="1" indent="-342900" algn="l">
              <a:buFontTx/>
              <a:buChar char="-"/>
            </a:pPr>
            <a:r>
              <a:rPr lang="fr-FR" dirty="0">
                <a:latin typeface="Roboto" panose="02000000000000000000" pitchFamily="2" charset="0"/>
                <a:ea typeface="Roboto" panose="02000000000000000000" pitchFamily="2" charset="0"/>
                <a:cs typeface="Roboto" panose="02000000000000000000" pitchFamily="2" charset="0"/>
              </a:rPr>
              <a:t>Saisi à pleine main</a:t>
            </a:r>
          </a:p>
          <a:p>
            <a:pPr algn="l"/>
            <a:endParaRPr lang="fr-FR"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l"/>
            <a:r>
              <a:rPr lang="fr-FR" dirty="0">
                <a:solidFill>
                  <a:schemeClr val="tx1"/>
                </a:solidFill>
                <a:latin typeface="Roboto" panose="02000000000000000000" pitchFamily="2" charset="0"/>
                <a:ea typeface="Roboto" panose="02000000000000000000" pitchFamily="2" charset="0"/>
                <a:cs typeface="Roboto" panose="02000000000000000000" pitchFamily="2" charset="0"/>
              </a:rPr>
              <a:t>Chaque état entrainera une réaction différente.</a:t>
            </a:r>
          </a:p>
        </p:txBody>
      </p:sp>
    </p:spTree>
    <p:extLst>
      <p:ext uri="{BB962C8B-B14F-4D97-AF65-F5344CB8AC3E}">
        <p14:creationId xmlns:p14="http://schemas.microsoft.com/office/powerpoint/2010/main" val="277737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Image 7" descr="scilab exo 1"/>
          <p:cNvPicPr/>
          <p:nvPr/>
        </p:nvPicPr>
        <p:blipFill>
          <a:blip r:embed="rId4">
            <a:extLst>
              <a:ext uri="{28A0092B-C50C-407E-A947-70E740481C1C}">
                <a14:useLocalDpi xmlns:a14="http://schemas.microsoft.com/office/drawing/2010/main" val="0"/>
              </a:ext>
            </a:extLst>
          </a:blip>
          <a:srcRect/>
          <a:stretch>
            <a:fillRect/>
          </a:stretch>
        </p:blipFill>
        <p:spPr bwMode="auto">
          <a:xfrm>
            <a:off x="3624949" y="1927777"/>
            <a:ext cx="3002280" cy="2190750"/>
          </a:xfrm>
          <a:prstGeom prst="rect">
            <a:avLst/>
          </a:prstGeom>
          <a:noFill/>
          <a:ln>
            <a:noFill/>
          </a:ln>
        </p:spPr>
      </p:pic>
      <p:graphicFrame>
        <p:nvGraphicFramePr>
          <p:cNvPr id="3" name="Tableau 2"/>
          <p:cNvGraphicFramePr>
            <a:graphicFrameLocks noGrp="1"/>
          </p:cNvGraphicFramePr>
          <p:nvPr>
            <p:extLst>
              <p:ext uri="{D42A27DB-BD31-4B8C-83A1-F6EECF244321}">
                <p14:modId xmlns:p14="http://schemas.microsoft.com/office/powerpoint/2010/main" val="865228369"/>
              </p:ext>
            </p:extLst>
          </p:nvPr>
        </p:nvGraphicFramePr>
        <p:xfrm>
          <a:off x="273100" y="4467104"/>
          <a:ext cx="5904675" cy="1641069"/>
        </p:xfrm>
        <a:graphic>
          <a:graphicData uri="http://schemas.openxmlformats.org/drawingml/2006/table">
            <a:tbl>
              <a:tblPr firstRow="1" firstCol="1" bandRow="1">
                <a:tableStyleId>{5C22544A-7EE6-4342-B048-85BDC9FD1C3A}</a:tableStyleId>
              </a:tblPr>
              <a:tblGrid>
                <a:gridCol w="1467396">
                  <a:extLst>
                    <a:ext uri="{9D8B030D-6E8A-4147-A177-3AD203B41FA5}">
                      <a16:colId xmlns:a16="http://schemas.microsoft.com/office/drawing/2014/main" val="2572721746"/>
                    </a:ext>
                  </a:extLst>
                </a:gridCol>
                <a:gridCol w="378152">
                  <a:extLst>
                    <a:ext uri="{9D8B030D-6E8A-4147-A177-3AD203B41FA5}">
                      <a16:colId xmlns:a16="http://schemas.microsoft.com/office/drawing/2014/main" val="3512452365"/>
                    </a:ext>
                  </a:extLst>
                </a:gridCol>
                <a:gridCol w="286621">
                  <a:extLst>
                    <a:ext uri="{9D8B030D-6E8A-4147-A177-3AD203B41FA5}">
                      <a16:colId xmlns:a16="http://schemas.microsoft.com/office/drawing/2014/main" val="1191783580"/>
                    </a:ext>
                  </a:extLst>
                </a:gridCol>
                <a:gridCol w="409091">
                  <a:extLst>
                    <a:ext uri="{9D8B030D-6E8A-4147-A177-3AD203B41FA5}">
                      <a16:colId xmlns:a16="http://schemas.microsoft.com/office/drawing/2014/main" val="2538100566"/>
                    </a:ext>
                  </a:extLst>
                </a:gridCol>
                <a:gridCol w="408351">
                  <a:extLst>
                    <a:ext uri="{9D8B030D-6E8A-4147-A177-3AD203B41FA5}">
                      <a16:colId xmlns:a16="http://schemas.microsoft.com/office/drawing/2014/main" val="3632887294"/>
                    </a:ext>
                  </a:extLst>
                </a:gridCol>
                <a:gridCol w="482461">
                  <a:extLst>
                    <a:ext uri="{9D8B030D-6E8A-4147-A177-3AD203B41FA5}">
                      <a16:colId xmlns:a16="http://schemas.microsoft.com/office/drawing/2014/main" val="4098460751"/>
                    </a:ext>
                  </a:extLst>
                </a:gridCol>
                <a:gridCol w="541751">
                  <a:extLst>
                    <a:ext uri="{9D8B030D-6E8A-4147-A177-3AD203B41FA5}">
                      <a16:colId xmlns:a16="http://schemas.microsoft.com/office/drawing/2014/main" val="1078824520"/>
                    </a:ext>
                  </a:extLst>
                </a:gridCol>
                <a:gridCol w="482461">
                  <a:extLst>
                    <a:ext uri="{9D8B030D-6E8A-4147-A177-3AD203B41FA5}">
                      <a16:colId xmlns:a16="http://schemas.microsoft.com/office/drawing/2014/main" val="1628690324"/>
                    </a:ext>
                  </a:extLst>
                </a:gridCol>
                <a:gridCol w="541751">
                  <a:extLst>
                    <a:ext uri="{9D8B030D-6E8A-4147-A177-3AD203B41FA5}">
                      <a16:colId xmlns:a16="http://schemas.microsoft.com/office/drawing/2014/main" val="3306373894"/>
                    </a:ext>
                  </a:extLst>
                </a:gridCol>
                <a:gridCol w="482461">
                  <a:extLst>
                    <a:ext uri="{9D8B030D-6E8A-4147-A177-3AD203B41FA5}">
                      <a16:colId xmlns:a16="http://schemas.microsoft.com/office/drawing/2014/main" val="3302282767"/>
                    </a:ext>
                  </a:extLst>
                </a:gridCol>
                <a:gridCol w="424179">
                  <a:extLst>
                    <a:ext uri="{9D8B030D-6E8A-4147-A177-3AD203B41FA5}">
                      <a16:colId xmlns:a16="http://schemas.microsoft.com/office/drawing/2014/main" val="4045746401"/>
                    </a:ext>
                  </a:extLst>
                </a:gridCol>
              </a:tblGrid>
              <a:tr h="533019">
                <a:tc>
                  <a:txBody>
                    <a:bodyPr/>
                    <a:lstStyle/>
                    <a:p>
                      <a:pPr>
                        <a:lnSpc>
                          <a:spcPct val="106000"/>
                        </a:lnSpc>
                        <a:spcAft>
                          <a:spcPts val="0"/>
                        </a:spcAft>
                      </a:pPr>
                      <a:r>
                        <a:rPr lang="fr-FR" sz="1100">
                          <a:effectLst/>
                        </a:rPr>
                        <a:t>Fréquence (en Hz)</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latin typeface="+mn-lt"/>
                          <a:ea typeface="+mn-ea"/>
                          <a:cs typeface="+mn-cs"/>
                        </a:rPr>
                        <a:t>500</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1k</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10k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50k</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100k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200k</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300k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400k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500k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a:effectLst/>
                        </a:rPr>
                        <a:t>600k</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633517"/>
                  </a:ext>
                </a:extLst>
              </a:tr>
              <a:tr h="575031">
                <a:tc>
                  <a:txBody>
                    <a:bodyPr/>
                    <a:lstStyle/>
                    <a:p>
                      <a:pPr>
                        <a:lnSpc>
                          <a:spcPct val="106000"/>
                        </a:lnSpc>
                        <a:spcAft>
                          <a:spcPts val="0"/>
                        </a:spcAft>
                      </a:pPr>
                      <a:r>
                        <a:rPr lang="fr-FR" sz="1100" dirty="0">
                          <a:effectLst/>
                        </a:rPr>
                        <a:t>Tension crête à crête pas touché (en V)</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4</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1,25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0,8</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5817093"/>
                  </a:ext>
                </a:extLst>
              </a:tr>
              <a:tr h="533019">
                <a:tc>
                  <a:txBody>
                    <a:bodyPr/>
                    <a:lstStyle/>
                    <a:p>
                      <a:pPr>
                        <a:lnSpc>
                          <a:spcPct val="106000"/>
                        </a:lnSpc>
                        <a:spcAft>
                          <a:spcPts val="0"/>
                        </a:spcAft>
                      </a:pPr>
                      <a:r>
                        <a:rPr lang="fr-FR" sz="1100" dirty="0">
                          <a:effectLst/>
                        </a:rPr>
                        <a:t>Tension crête à crête touché (en V)</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3,75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1</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0,35</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0,3</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6000"/>
                        </a:lnSpc>
                        <a:spcAft>
                          <a:spcPts val="0"/>
                        </a:spcAft>
                      </a:pPr>
                      <a:r>
                        <a:rPr lang="fr-FR" sz="1100" dirty="0">
                          <a:effectLst/>
                        </a:rPr>
                        <a:t>0,3</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854033"/>
                  </a:ext>
                </a:extLst>
              </a:tr>
            </a:tbl>
          </a:graphicData>
        </a:graphic>
      </p:graphicFrame>
      <p:sp>
        <p:nvSpPr>
          <p:cNvPr id="9" name="ZoneTexte 8"/>
          <p:cNvSpPr txBox="1"/>
          <p:nvPr/>
        </p:nvSpPr>
        <p:spPr>
          <a:xfrm>
            <a:off x="1605149" y="1644291"/>
            <a:ext cx="4874391" cy="369332"/>
          </a:xfrm>
          <a:prstGeom prst="rect">
            <a:avLst/>
          </a:prstGeom>
          <a:noFill/>
        </p:spPr>
        <p:txBody>
          <a:bodyPr wrap="square" rtlCol="0">
            <a:spAutoFit/>
          </a:bodyPr>
          <a:lstStyle/>
          <a:p>
            <a:r>
              <a:rPr lang="fr-FR" dirty="0">
                <a:latin typeface="Roboto" panose="02000000000000000000" pitchFamily="2" charset="0"/>
                <a:ea typeface="Roboto" panose="02000000000000000000" pitchFamily="2" charset="0"/>
                <a:cs typeface="Roboto" panose="02000000000000000000" pitchFamily="2" charset="0"/>
              </a:rPr>
              <a:t>Expérience 1</a:t>
            </a:r>
          </a:p>
        </p:txBody>
      </p:sp>
      <p:sp>
        <p:nvSpPr>
          <p:cNvPr id="10" name="Rectangle 9"/>
          <p:cNvSpPr/>
          <p:nvPr/>
        </p:nvSpPr>
        <p:spPr>
          <a:xfrm>
            <a:off x="8647029" y="1613159"/>
            <a:ext cx="1494320" cy="369332"/>
          </a:xfrm>
          <a:prstGeom prst="rect">
            <a:avLst/>
          </a:prstGeom>
        </p:spPr>
        <p:txBody>
          <a:bodyPr wrap="none">
            <a:spAutoFit/>
          </a:bodyPr>
          <a:lstStyle/>
          <a:p>
            <a:r>
              <a:rPr lang="fr-FR" dirty="0">
                <a:latin typeface="Roboto" panose="02000000000000000000" pitchFamily="2" charset="0"/>
                <a:ea typeface="Roboto" panose="02000000000000000000" pitchFamily="2" charset="0"/>
                <a:cs typeface="Roboto" panose="02000000000000000000" pitchFamily="2" charset="0"/>
              </a:rPr>
              <a:t>Expérience 2</a:t>
            </a:r>
          </a:p>
        </p:txBody>
      </p:sp>
      <p:sp>
        <p:nvSpPr>
          <p:cNvPr id="11" name="AutoShape 2" descr="https://moodle-exia.cesi.fr/pluginfile.php/20804/mod_label/intro/Exemple.png"/>
          <p:cNvSpPr>
            <a:spLocks noChangeAspect="1" noChangeArrowheads="1"/>
          </p:cNvSpPr>
          <p:nvPr/>
        </p:nvSpPr>
        <p:spPr bwMode="auto">
          <a:xfrm>
            <a:off x="4095750" y="2362200"/>
            <a:ext cx="4000500" cy="2133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2130" y="2000789"/>
            <a:ext cx="3283582" cy="2158613"/>
          </a:xfrm>
          <a:prstGeom prst="rect">
            <a:avLst/>
          </a:prstGeom>
        </p:spPr>
      </p:pic>
      <p:cxnSp>
        <p:nvCxnSpPr>
          <p:cNvPr id="7" name="Connecteur droit 6"/>
          <p:cNvCxnSpPr/>
          <p:nvPr/>
        </p:nvCxnSpPr>
        <p:spPr>
          <a:xfrm>
            <a:off x="6816469" y="1410768"/>
            <a:ext cx="0" cy="47821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2159" y="4358348"/>
            <a:ext cx="3343525" cy="1783214"/>
          </a:xfrm>
          <a:prstGeom prst="rect">
            <a:avLst/>
          </a:prstGeom>
        </p:spPr>
      </p:pic>
      <p:sp>
        <p:nvSpPr>
          <p:cNvPr id="15" name="Titre 1"/>
          <p:cNvSpPr txBox="1">
            <a:spLocks/>
          </p:cNvSpPr>
          <p:nvPr/>
        </p:nvSpPr>
        <p:spPr>
          <a:xfrm>
            <a:off x="200969" y="330421"/>
            <a:ext cx="4336197" cy="1002001"/>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atin typeface="Roboto" panose="02000000000000000000" pitchFamily="2" charset="0"/>
                <a:ea typeface="Roboto" panose="02000000000000000000" pitchFamily="2" charset="0"/>
                <a:cs typeface="Roboto" panose="02000000000000000000" pitchFamily="2" charset="0"/>
              </a:rPr>
              <a:t>Expériences</a:t>
            </a:r>
          </a:p>
        </p:txBody>
      </p:sp>
      <p:pic>
        <p:nvPicPr>
          <p:cNvPr id="16" name="Imag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984" y="1990537"/>
            <a:ext cx="3528126" cy="1961022"/>
          </a:xfrm>
          <a:prstGeom prst="rect">
            <a:avLst/>
          </a:prstGeom>
        </p:spPr>
      </p:pic>
    </p:spTree>
    <p:extLst>
      <p:ext uri="{BB962C8B-B14F-4D97-AF65-F5344CB8AC3E}">
        <p14:creationId xmlns:p14="http://schemas.microsoft.com/office/powerpoint/2010/main" val="18806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979054"/>
            <a:ext cx="1640593" cy="1367161"/>
          </a:xfr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685" y="2130639"/>
            <a:ext cx="1185416" cy="976544"/>
          </a:xfrm>
          <a:prstGeom prst="rect">
            <a:avLst/>
          </a:prstGeom>
        </p:spPr>
      </p:pic>
      <p:sp>
        <p:nvSpPr>
          <p:cNvPr id="6" name="ZoneTexte 5"/>
          <p:cNvSpPr txBox="1"/>
          <p:nvPr/>
        </p:nvSpPr>
        <p:spPr>
          <a:xfrm>
            <a:off x="2243685" y="3605190"/>
            <a:ext cx="1038687" cy="1323439"/>
          </a:xfrm>
          <a:prstGeom prst="rect">
            <a:avLst/>
          </a:prstGeom>
          <a:noFill/>
        </p:spPr>
        <p:txBody>
          <a:bodyPr wrap="square" rtlCol="0">
            <a:spAutoFit/>
          </a:bodyPr>
          <a:lstStyle/>
          <a:p>
            <a:r>
              <a:rPr lang="fr-FR" sz="8000" dirty="0">
                <a:latin typeface="Roboto" panose="02000000000000000000" pitchFamily="2" charset="0"/>
                <a:ea typeface="Roboto" panose="02000000000000000000" pitchFamily="2" charset="0"/>
                <a:cs typeface="Roboto" panose="02000000000000000000" pitchFamily="2" charset="0"/>
              </a:rPr>
              <a:t>+</a:t>
            </a:r>
          </a:p>
        </p:txBody>
      </p:sp>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7325" y="2284495"/>
            <a:ext cx="1377712" cy="668831"/>
          </a:xfrm>
          <a:prstGeom prst="rect">
            <a:avLst/>
          </a:prstGeom>
        </p:spPr>
      </p:pic>
      <p:sp>
        <p:nvSpPr>
          <p:cNvPr id="9" name="Rectangle 8"/>
          <p:cNvSpPr/>
          <p:nvPr/>
        </p:nvSpPr>
        <p:spPr>
          <a:xfrm>
            <a:off x="3780484" y="2000914"/>
            <a:ext cx="316112" cy="1323439"/>
          </a:xfrm>
          <a:prstGeom prst="rect">
            <a:avLst/>
          </a:prstGeom>
        </p:spPr>
        <p:txBody>
          <a:bodyPr wrap="square">
            <a:spAutoFit/>
          </a:bodyPr>
          <a:lstStyle/>
          <a:p>
            <a:r>
              <a:rPr lang="fr-FR" sz="8000" dirty="0">
                <a:latin typeface="Roboto" panose="02000000000000000000" pitchFamily="2" charset="0"/>
                <a:ea typeface="Roboto" panose="02000000000000000000" pitchFamily="2" charset="0"/>
                <a:cs typeface="Roboto" panose="02000000000000000000" pitchFamily="2" charset="0"/>
              </a:rPr>
              <a:t>+</a:t>
            </a:r>
            <a:endParaRPr lang="fr-FR" sz="8000" dirty="0"/>
          </a:p>
        </p:txBody>
      </p:sp>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6433" y="2081210"/>
            <a:ext cx="1178264" cy="1075400"/>
          </a:xfrm>
          <a:prstGeom prst="rect">
            <a:avLst/>
          </a:prstGeom>
        </p:spPr>
      </p:pic>
      <p:sp>
        <p:nvSpPr>
          <p:cNvPr id="11" name="Rectangle 10"/>
          <p:cNvSpPr/>
          <p:nvPr/>
        </p:nvSpPr>
        <p:spPr>
          <a:xfrm>
            <a:off x="6182888" y="2000914"/>
            <a:ext cx="347446" cy="1323439"/>
          </a:xfrm>
          <a:prstGeom prst="rect">
            <a:avLst/>
          </a:prstGeom>
        </p:spPr>
        <p:txBody>
          <a:bodyPr wrap="square">
            <a:spAutoFit/>
          </a:bodyPr>
          <a:lstStyle/>
          <a:p>
            <a:r>
              <a:rPr lang="fr-FR" sz="8000" dirty="0">
                <a:latin typeface="Roboto" panose="02000000000000000000" pitchFamily="2" charset="0"/>
                <a:ea typeface="Roboto" panose="02000000000000000000" pitchFamily="2" charset="0"/>
                <a:cs typeface="Roboto" panose="02000000000000000000" pitchFamily="2" charset="0"/>
              </a:rPr>
              <a:t>+</a:t>
            </a:r>
            <a:endParaRPr lang="fr-FR" sz="8000" dirty="0"/>
          </a:p>
        </p:txBody>
      </p:sp>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5112" y="2180136"/>
            <a:ext cx="1016045" cy="952824"/>
          </a:xfrm>
          <a:prstGeom prst="rect">
            <a:avLst/>
          </a:prstGeom>
        </p:spPr>
      </p:pic>
      <p:sp>
        <p:nvSpPr>
          <p:cNvPr id="13" name="Rectangle 12"/>
          <p:cNvSpPr/>
          <p:nvPr/>
        </p:nvSpPr>
        <p:spPr>
          <a:xfrm>
            <a:off x="8616626" y="2000913"/>
            <a:ext cx="766557" cy="1323439"/>
          </a:xfrm>
          <a:prstGeom prst="rect">
            <a:avLst/>
          </a:prstGeom>
        </p:spPr>
        <p:txBody>
          <a:bodyPr wrap="none">
            <a:spAutoFit/>
          </a:bodyPr>
          <a:lstStyle/>
          <a:p>
            <a:r>
              <a:rPr lang="fr-FR" sz="8000" dirty="0">
                <a:latin typeface="Roboto" panose="02000000000000000000" pitchFamily="2" charset="0"/>
                <a:ea typeface="Roboto" panose="02000000000000000000" pitchFamily="2" charset="0"/>
                <a:cs typeface="Roboto" panose="02000000000000000000" pitchFamily="2" charset="0"/>
              </a:rPr>
              <a:t>+</a:t>
            </a:r>
            <a:endParaRPr lang="fr-FR" sz="8000" dirty="0"/>
          </a:p>
        </p:txBody>
      </p:sp>
      <p:sp>
        <p:nvSpPr>
          <p:cNvPr id="14" name="Rectangle 13"/>
          <p:cNvSpPr/>
          <p:nvPr/>
        </p:nvSpPr>
        <p:spPr>
          <a:xfrm>
            <a:off x="5485220" y="3414651"/>
            <a:ext cx="955711" cy="1723549"/>
          </a:xfrm>
          <a:prstGeom prst="rect">
            <a:avLst/>
          </a:prstGeom>
        </p:spPr>
        <p:txBody>
          <a:bodyPr wrap="none">
            <a:spAutoFit/>
          </a:bodyPr>
          <a:lstStyle/>
          <a:p>
            <a:r>
              <a:rPr lang="fr-FR" sz="10600" dirty="0">
                <a:latin typeface="Roboto" panose="02000000000000000000" pitchFamily="2" charset="0"/>
                <a:ea typeface="Roboto" panose="02000000000000000000" pitchFamily="2" charset="0"/>
                <a:cs typeface="Roboto" panose="02000000000000000000" pitchFamily="2" charset="0"/>
              </a:rPr>
              <a:t>+</a:t>
            </a:r>
            <a:endParaRPr lang="fr-FR" sz="10600" dirty="0"/>
          </a:p>
        </p:txBody>
      </p:sp>
      <p:pic>
        <p:nvPicPr>
          <p:cNvPr id="15" name="Imag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0290" y="3671958"/>
            <a:ext cx="1219200" cy="1219200"/>
          </a:xfrm>
          <a:prstGeom prst="rect">
            <a:avLst/>
          </a:prstGeom>
        </p:spPr>
      </p:pic>
      <p:sp>
        <p:nvSpPr>
          <p:cNvPr id="16" name="ZoneTexte 15"/>
          <p:cNvSpPr txBox="1"/>
          <p:nvPr/>
        </p:nvSpPr>
        <p:spPr>
          <a:xfrm>
            <a:off x="237526" y="4266910"/>
            <a:ext cx="9632272" cy="2862322"/>
          </a:xfrm>
          <a:prstGeom prst="rect">
            <a:avLst/>
          </a:prstGeom>
          <a:noFill/>
        </p:spPr>
        <p:txBody>
          <a:bodyPr wrap="square" rtlCol="0">
            <a:spAutoFit/>
          </a:bodyPr>
          <a:lstStyle/>
          <a:p>
            <a:r>
              <a:rPr lang="fr-FR" sz="18000" dirty="0"/>
              <a:t>= </a:t>
            </a:r>
            <a:r>
              <a:rPr lang="fr-FR" dirty="0"/>
              <a:t> </a:t>
            </a:r>
          </a:p>
        </p:txBody>
      </p:sp>
      <p:sp>
        <p:nvSpPr>
          <p:cNvPr id="22" name="ZoneTexte 21"/>
          <p:cNvSpPr txBox="1"/>
          <p:nvPr/>
        </p:nvSpPr>
        <p:spPr>
          <a:xfrm>
            <a:off x="1765995" y="5486975"/>
            <a:ext cx="8503162" cy="523220"/>
          </a:xfrm>
          <a:prstGeom prst="rect">
            <a:avLst/>
          </a:prstGeom>
          <a:noFill/>
        </p:spPr>
        <p:txBody>
          <a:bodyPr wrap="none" rtlCol="0">
            <a:spAutoFit/>
          </a:bodyPr>
          <a:lstStyle/>
          <a:p>
            <a:r>
              <a:rPr lang="fr-FR" sz="2800" dirty="0"/>
              <a:t>Un prototype fonctionnel de pomme de terre intelligente</a:t>
            </a:r>
          </a:p>
        </p:txBody>
      </p:sp>
      <p:sp>
        <p:nvSpPr>
          <p:cNvPr id="23" name="Titre 1"/>
          <p:cNvSpPr txBox="1">
            <a:spLocks/>
          </p:cNvSpPr>
          <p:nvPr/>
        </p:nvSpPr>
        <p:spPr>
          <a:xfrm>
            <a:off x="200968" y="330421"/>
            <a:ext cx="6329365" cy="1002001"/>
          </a:xfrm>
          <a:prstGeom prst="rect">
            <a:avLst/>
          </a:prstGeom>
          <a:noFill/>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atin typeface="Roboto" panose="02000000000000000000" pitchFamily="2" charset="0"/>
                <a:ea typeface="Roboto" panose="02000000000000000000" pitchFamily="2" charset="0"/>
                <a:cs typeface="Roboto" panose="02000000000000000000" pitchFamily="2" charset="0"/>
              </a:rPr>
              <a:t>Présentation du prototype</a:t>
            </a:r>
          </a:p>
        </p:txBody>
      </p:sp>
      <p:pic>
        <p:nvPicPr>
          <p:cNvPr id="1026" name="Picture 2" descr="http://img.directindustry.fr/images_di/photo-g/40615-3207577.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2869" y="3393755"/>
            <a:ext cx="2328413" cy="174631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p:cNvSpPr txBox="1"/>
          <p:nvPr/>
        </p:nvSpPr>
        <p:spPr>
          <a:xfrm>
            <a:off x="1550011" y="2109592"/>
            <a:ext cx="1038687" cy="1323439"/>
          </a:xfrm>
          <a:prstGeom prst="rect">
            <a:avLst/>
          </a:prstGeom>
          <a:noFill/>
        </p:spPr>
        <p:txBody>
          <a:bodyPr wrap="square" rtlCol="0">
            <a:spAutoFit/>
          </a:bodyPr>
          <a:lstStyle/>
          <a:p>
            <a:r>
              <a:rPr lang="fr-FR" sz="8000" dirty="0">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97598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5" name="Titre 1"/>
          <p:cNvSpPr txBox="1">
            <a:spLocks/>
          </p:cNvSpPr>
          <p:nvPr/>
        </p:nvSpPr>
        <p:spPr>
          <a:xfrm>
            <a:off x="200969" y="330421"/>
            <a:ext cx="4027082" cy="1002001"/>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atin typeface="Roboto" panose="02000000000000000000" pitchFamily="2" charset="0"/>
                <a:ea typeface="Roboto" panose="02000000000000000000" pitchFamily="2" charset="0"/>
                <a:cs typeface="Roboto" panose="02000000000000000000" pitchFamily="2" charset="0"/>
              </a:rPr>
              <a:t>Démonstration</a:t>
            </a: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4393" y="591372"/>
            <a:ext cx="4315178" cy="5518566"/>
          </a:xfrm>
          <a:prstGeom prst="rect">
            <a:avLst/>
          </a:prstGeom>
        </p:spPr>
      </p:pic>
      <p:pic>
        <p:nvPicPr>
          <p:cNvPr id="2" name="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24349" y="1332422"/>
            <a:ext cx="2566001" cy="4561779"/>
          </a:xfrm>
          <a:prstGeom prst="rect">
            <a:avLst/>
          </a:prstGeom>
        </p:spPr>
      </p:pic>
    </p:spTree>
    <p:extLst>
      <p:ext uri="{BB962C8B-B14F-4D97-AF65-F5344CB8AC3E}">
        <p14:creationId xmlns:p14="http://schemas.microsoft.com/office/powerpoint/2010/main" val="1040550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45127" y="1828800"/>
            <a:ext cx="10515600" cy="4623275"/>
          </a:xfrm>
        </p:spPr>
        <p:txBody>
          <a:bodyPr>
            <a:normAutofit fontScale="92500" lnSpcReduction="10000"/>
          </a:bodyPr>
          <a:lstStyle/>
          <a:p>
            <a:r>
              <a:rPr lang="fr-FR" dirty="0"/>
              <a:t>Premier projet concret</a:t>
            </a:r>
          </a:p>
          <a:p>
            <a:pPr lvl="1"/>
            <a:r>
              <a:rPr lang="fr-FR" dirty="0"/>
              <a:t>Développement</a:t>
            </a:r>
          </a:p>
          <a:p>
            <a:pPr lvl="1"/>
            <a:r>
              <a:rPr lang="fr-FR" dirty="0"/>
              <a:t>Electronique</a:t>
            </a:r>
          </a:p>
          <a:p>
            <a:pPr lvl="1"/>
            <a:r>
              <a:rPr lang="fr-FR" dirty="0"/>
              <a:t>Travaux en équipe</a:t>
            </a:r>
          </a:p>
          <a:p>
            <a:pPr lvl="1"/>
            <a:endParaRPr lang="fr-FR" dirty="0"/>
          </a:p>
          <a:p>
            <a:r>
              <a:rPr lang="fr-FR" dirty="0"/>
              <a:t>Maquette fonctionnelle</a:t>
            </a:r>
          </a:p>
          <a:p>
            <a:r>
              <a:rPr lang="fr-FR" dirty="0"/>
              <a:t>Difficultés rencontrées</a:t>
            </a:r>
          </a:p>
          <a:p>
            <a:pPr lvl="1"/>
            <a:r>
              <a:rPr lang="fr-FR" dirty="0"/>
              <a:t>Résultats incohérents</a:t>
            </a:r>
          </a:p>
          <a:p>
            <a:pPr lvl="1"/>
            <a:r>
              <a:rPr lang="fr-FR" dirty="0"/>
              <a:t>Challenge conséquent</a:t>
            </a:r>
          </a:p>
          <a:p>
            <a:pPr marL="0" indent="0">
              <a:buNone/>
            </a:pPr>
            <a:endParaRPr lang="fr-FR" dirty="0"/>
          </a:p>
          <a:p>
            <a:pPr marL="0" indent="0">
              <a:buNone/>
            </a:pPr>
            <a:endParaRPr lang="fr-FR" dirty="0"/>
          </a:p>
          <a:p>
            <a:pPr marL="0" indent="0">
              <a:buNone/>
            </a:pPr>
            <a:r>
              <a:rPr lang="fr-FR" sz="1900" i="1" dirty="0"/>
              <a:t>(Aucune pomme de terre n’a été blessée durant ce projet)</a:t>
            </a:r>
          </a:p>
        </p:txBody>
      </p:sp>
      <p:pic>
        <p:nvPicPr>
          <p:cNvPr id="1028" name="Picture 4" descr="http://www.arduino.org/media/k2/galleries/90/A000066-Arduino-Uno-TH-2tri.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9327" y="1760434"/>
            <a:ext cx="4911339" cy="3683504"/>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txBox="1">
            <a:spLocks/>
          </p:cNvSpPr>
          <p:nvPr/>
        </p:nvSpPr>
        <p:spPr>
          <a:xfrm>
            <a:off x="200969" y="330421"/>
            <a:ext cx="3121071" cy="1002001"/>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117659960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TM02900720[[fn=Intégrale]]</Template>
  <TotalTime>2100</TotalTime>
  <Words>608</Words>
  <Application>Microsoft Office PowerPoint</Application>
  <PresentationFormat>Grand écran</PresentationFormat>
  <Paragraphs>140</Paragraphs>
  <Slides>5</Slides>
  <Notes>5</Notes>
  <HiddenSlides>0</HiddenSlides>
  <MMClips>1</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5</vt:i4>
      </vt:variant>
    </vt:vector>
  </HeadingPairs>
  <TitlesOfParts>
    <vt:vector size="13" baseType="lpstr">
      <vt:lpstr>Calibri</vt:lpstr>
      <vt:lpstr>Calibri Light</vt:lpstr>
      <vt:lpstr>Roboto</vt:lpstr>
      <vt:lpstr>Times New Roman</vt:lpstr>
      <vt:lpstr>Wingdings 2</vt:lpstr>
      <vt:lpstr>HDOfficeLightV0</vt:lpstr>
      <vt:lpstr>1_HDOfficeLightV0</vt:lpstr>
      <vt:lpstr>2_HDOfficeLightV0</vt:lpstr>
      <vt:lpstr>Projet Smart Patate Présentation</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Contexte</dc:title>
  <dc:creator>FROIDEVAUX PIERRE</dc:creator>
  <cp:lastModifiedBy>FROIDEVAUX PIERRE</cp:lastModifiedBy>
  <cp:revision>50</cp:revision>
  <dcterms:created xsi:type="dcterms:W3CDTF">2016-11-14T13:56:03Z</dcterms:created>
  <dcterms:modified xsi:type="dcterms:W3CDTF">2016-11-29T13:06:47Z</dcterms:modified>
</cp:coreProperties>
</file>